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1"/>
  </p:notesMasterIdLst>
  <p:handoutMasterIdLst>
    <p:handoutMasterId r:id="rId32"/>
  </p:handoutMasterIdLst>
  <p:sldIdLst>
    <p:sldId id="1393" r:id="rId8"/>
    <p:sldId id="1774" r:id="rId9"/>
    <p:sldId id="1766" r:id="rId10"/>
    <p:sldId id="1707" r:id="rId11"/>
    <p:sldId id="1771" r:id="rId12"/>
    <p:sldId id="1765" r:id="rId13"/>
    <p:sldId id="1518" r:id="rId14"/>
    <p:sldId id="1787" r:id="rId15"/>
    <p:sldId id="1768" r:id="rId16"/>
    <p:sldId id="1769" r:id="rId17"/>
    <p:sldId id="1770" r:id="rId18"/>
    <p:sldId id="1788" r:id="rId19"/>
    <p:sldId id="1798" r:id="rId20"/>
    <p:sldId id="1772" r:id="rId21"/>
    <p:sldId id="1773" r:id="rId22"/>
    <p:sldId id="1789" r:id="rId23"/>
    <p:sldId id="1790" r:id="rId24"/>
    <p:sldId id="1791" r:id="rId25"/>
    <p:sldId id="1792" r:id="rId26"/>
    <p:sldId id="1793" r:id="rId27"/>
    <p:sldId id="1795" r:id="rId28"/>
    <p:sldId id="1794" r:id="rId29"/>
    <p:sldId id="1750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74"/>
            <p14:sldId id="1766"/>
            <p14:sldId id="1707"/>
            <p14:sldId id="1771"/>
            <p14:sldId id="1765"/>
            <p14:sldId id="1518"/>
            <p14:sldId id="1787"/>
            <p14:sldId id="1768"/>
            <p14:sldId id="1769"/>
            <p14:sldId id="1770"/>
            <p14:sldId id="1788"/>
            <p14:sldId id="1798"/>
            <p14:sldId id="1772"/>
            <p14:sldId id="1773"/>
            <p14:sldId id="1789"/>
            <p14:sldId id="1790"/>
            <p14:sldId id="1791"/>
            <p14:sldId id="1792"/>
            <p14:sldId id="1793"/>
            <p14:sldId id="1795"/>
            <p14:sldId id="1794"/>
          </p14:sldIdLst>
        </p14:section>
        <p14:section name="Finalizando" id="{CF622469-3E87-46BA-8ED6-912C47B00EF3}">
          <p14:sldIdLst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2" autoAdjust="0"/>
    <p:restoredTop sz="79472" autoAdjust="0"/>
  </p:normalViewPr>
  <p:slideViewPr>
    <p:cSldViewPr>
      <p:cViewPr varScale="1">
        <p:scale>
          <a:sx n="73" d="100"/>
          <a:sy n="73" d="100"/>
        </p:scale>
        <p:origin x="754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1/30/2025 1:05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1/30/2025 1:05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1:05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E990-CA5B-77CB-31E1-A2D07B11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7776A0-385B-15B4-5295-AC3A40D1E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753E10-552A-E3DB-0CB8-190CB3DF4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5CEB029C-E1D3-6DD1-CAD1-47F77DDB4A6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5374E-2BB5-E9DC-E152-CADC5702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B6C9A3F-ABB8-B246-73C9-673499D02D3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7FDA68-9CB5-B57B-7323-A0C788750E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4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2D82-C36F-4F56-46A2-4FC0391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29982A-5DE7-5318-E607-7153319DB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2FC49C-C56C-80C5-7547-0F509BDBC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2ADF7C5-B090-C150-D8AC-9896BCEC310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1E670-4DB6-08E1-F818-974CC1E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31326BD-1284-362C-BB8F-3B0970DD3C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C376FD-C3A9-2257-7910-E4DBD8B524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090-8394-1F6D-5C30-254D414D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721F6F-29C5-0FDE-C502-70FEB71A1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36D65C-9694-FDF5-9403-72704FC64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333C4CB-D24B-393F-930D-98C25AA204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80FF1-831A-B2A3-6341-8DA96013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DA9ADA7-7D22-71F7-5FB8-163BA0E3E24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0877B0-D793-D1DC-4E87-17E1DE1D74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3A7F-E1FA-C8ED-9C8C-440549D7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E80ADB9-AF65-A058-0712-A9B96AED0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CAD1F6-9811-AE6D-1DD7-672F1F045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D5B5534-525B-5FFA-73DA-C56842BB6BE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D3548-0CA9-BFB8-D401-0A0A8196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5407778-7F6D-F907-B18C-6731D512BF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3:37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E4EBD-C30D-1472-1C8D-4BA4A2245C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C5FB4-84C1-FF65-D0FE-95E8CA4D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B7F68C-304C-B7A5-DCF2-2474E67AF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581CCA-9CFF-DE04-F42E-8513D50AC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BC1A93A-ADDD-5F1E-7381-89968B66023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CAFC2F-15DE-D671-06BB-6141E3FD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BEA3651-90D9-A83D-97FB-B9DEF3D5711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67A93C-57B9-D91A-A9FA-F5FDB80814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7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D6623-1BF0-E03D-B749-45CDAB39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3B3854-30E1-818C-9ABC-03352037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B574A3-70EB-CC71-8F9E-BD48BBE7E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8BAE9E6-F323-22BD-21D5-C6C3E82FC38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DE5E5-F652-D1D0-F9EC-0970BA61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3C5B090-94A0-12AF-07C7-82F64FCF7FA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DB573D-8B87-CFAB-1788-BF9F8DE1C4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6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B512-1B4E-A503-0794-402B7E62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BC0183-9E1E-986B-B48B-D32D7633C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7738B9-D123-FD31-2497-E37197464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C109DEB-00CE-DC9A-75C8-6BD5365892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460DCA-4458-F49D-1FC4-CE7D7E12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C890E65-4F36-2A46-174F-30518A6034C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A23302-BFFC-B39E-2F79-BCAA70006D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4C47C-352C-C715-ACC6-F0FD7DB9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71DA04-1E1F-3D24-6F28-E315D939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B176C0-B011-190B-F51E-53F540493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9881BCF-FE3F-B4E3-05D5-9FF98D07D19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8FD35-1A8B-CD73-5E30-5645A84A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B596364-A56C-186E-7EAC-CE5551202E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9BB94E-3442-6533-0FB1-03FCF12761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2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5391-15A6-F1CB-55AF-918C820A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A2FDA1-1D77-AF7D-5B08-93AC5EDF3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9A259-AEAA-7C92-3914-DC64620C7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82FDC2A-89C9-BF6F-ECE8-2E53B424F78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88A00F-30C1-DDDD-8076-68BF0C56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58522BE-E4F1-6B1E-92A5-0C6C49DABAD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3:09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73BF05-C98C-0434-D9DE-02FF7D8E8C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15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B59A-DA59-23DF-2997-56ECB3E9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CFDCE4-7FB2-7356-64C1-07CF7BA27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BF2EC3-C46E-E868-8E5A-79AB4194D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26047B-50D8-471B-7BE7-4A3982033A5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78D31-5E19-E195-E96D-8014AD03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8E6AEEA-35E8-E4A2-37F1-6714CE6930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3:15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3FF4E0-17FA-6846-ABB8-5E2946F8A7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7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6C84-6006-5E49-A13B-400AF2DE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99859B-477B-EA9F-304E-C459F5279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033118-0F48-CB66-4D26-7C15CC9F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1D7A3A4-9B22-C12C-DE23-8FD9DAEB8DB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A076-2CDD-2086-28EE-5028FE8C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003C666-D01F-49E8-2EB8-3F4555C207F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3:23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C8667C-32BA-E8FB-17AB-0D60DD7FD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9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14F3-29D8-118C-B03E-5A9C1CCD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704AE7-022F-7835-5738-D8EEFDB54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7AFBDC8-826E-AB03-727D-887FAC007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EF4161-45D5-95A3-2208-C9F59877637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086408-6C6D-B9E7-49C7-871EDC4E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9A933B0-910D-62C1-2F0D-F16B465AB1C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3:34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69BB66-F3FD-C29C-0EAB-C69CDDB686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6E58-B5FA-E37E-7C95-D2B98480C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A002E4A-3A1E-7BCF-8F1A-7FCA0C38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26AF50-0F2F-4808-6F80-6E1A401AE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C52F150-8B66-2DFC-D210-315091B0591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D2FF8-F499-EEA5-37D4-4C4213FB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9276A96-2B61-8EDB-5226-C22C9026ED5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3:23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47EF66-07BB-2A2C-6AE1-82CA28A6B2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42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1/30/2025 1:05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7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1:05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1:05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FB19-B9D9-9E21-C144-594EF44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A5FE39-CC4A-CC89-5968-F6C54957A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09223E-CD20-A6B2-7E79-9B6AC12F5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1159AB1-3AC2-A53F-97CD-C0A392547BA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F9C625-2A97-18BB-59AC-BE170EA1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52627B0-3EB8-BB6F-B2DC-531EC4ADB3F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1B6702-92D8-905F-1471-FC34C99F0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6E86-7E0D-7B89-E2FC-41CF06E9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F524F9-D6BE-CD1B-2CD2-1C624D6BA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C08B96-A1D4-A58D-4F3A-E0B19C79A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77C6CBE-0F3C-E10C-4675-CD39A8DCD5E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897C3-EAC5-E2F9-8343-3EDCC864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B11FFC-A7DB-BFD9-2E0A-2B0BDCE28CF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2:40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CCA618-36DA-1628-1306-126CDF482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220662"/>
            <a:ext cx="11201400" cy="2297169"/>
          </a:xfrm>
        </p:spPr>
        <p:txBody>
          <a:bodyPr/>
          <a:lstStyle/>
          <a:p>
            <a:r>
              <a:rPr lang="pt-BR" b="1" dirty="0"/>
              <a:t>Certificações em </a:t>
            </a:r>
            <a:r>
              <a:rPr lang="pt-BR" b="1" dirty="0" err="1"/>
              <a:t>Kubernetes</a:t>
            </a:r>
            <a:br>
              <a:rPr lang="pt-BR" sz="4400" b="1" dirty="0"/>
            </a:br>
            <a:r>
              <a:rPr lang="pt-BR" sz="3600" b="1" dirty="0"/>
              <a:t>Exames oficiais e de cloud </a:t>
            </a:r>
            <a:r>
              <a:rPr lang="pt-BR" sz="3600" b="1" dirty="0" err="1"/>
              <a:t>providers</a:t>
            </a:r>
            <a:r>
              <a:rPr lang="pt-BR" sz="3600" b="1" dirty="0"/>
              <a:t>,</a:t>
            </a:r>
            <a:br>
              <a:rPr lang="pt-BR" sz="3600" b="1" dirty="0"/>
            </a:br>
            <a:r>
              <a:rPr lang="pt-BR" sz="3600" b="1" dirty="0"/>
              <a:t>iniciativas gratuitas...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FBDA6EF-1FF4-1884-E318-C9775D522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280" y="2321421"/>
            <a:ext cx="6111478" cy="1872045"/>
          </a:xfrm>
        </p:spPr>
        <p:txBody>
          <a:bodyPr/>
          <a:lstStyle/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MTAC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D1F3E0-E37D-ED1A-D0CC-85D52344122C}"/>
              </a:ext>
            </a:extLst>
          </p:cNvPr>
          <p:cNvSpPr txBox="1">
            <a:spLocks/>
          </p:cNvSpPr>
          <p:nvPr/>
        </p:nvSpPr>
        <p:spPr bwMode="white">
          <a:xfrm>
            <a:off x="849280" y="3911217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Walter </a:t>
            </a:r>
            <a:r>
              <a:rPr lang="en-US" sz="2800" b="1" dirty="0" err="1"/>
              <a:t>Coan</a:t>
            </a:r>
            <a:endParaRPr lang="en-US" sz="2800" b="1" dirty="0"/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linkedin.com/in/waltercoan/</a:t>
            </a:r>
            <a:br>
              <a:rPr lang="en-US" sz="2400" dirty="0"/>
            </a:br>
            <a:r>
              <a:rPr lang="en-US" sz="2400" dirty="0"/>
              <a:t>waltercoan.com.br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201D6DD-AF01-9F91-5B80-9492EDA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237" y="5920754"/>
            <a:ext cx="1135344" cy="940713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BEC2F40D-43DA-E908-1DC7-9C6F44E87D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90" r="25492"/>
          <a:stretch/>
        </p:blipFill>
        <p:spPr>
          <a:xfrm>
            <a:off x="4008437" y="5920754"/>
            <a:ext cx="2752086" cy="89929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C353829-066A-CDF2-7C87-82757FF19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7037" y="2310855"/>
            <a:ext cx="1956476" cy="154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53E263-82D2-98A4-2DF4-F78A999EAF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58" r="31153" b="27022"/>
          <a:stretch/>
        </p:blipFill>
        <p:spPr>
          <a:xfrm>
            <a:off x="9342437" y="3330384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6992-5AC5-1A5D-019B-E36AE17D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CCA13-5F25-6E96-0BE3-BA0DBCA9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Certified Kubernetes Application Developer (CKAD)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4988ED-AE17-BF0F-FEB1-D3B6AFB7F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08981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Design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Build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Deployment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</a:t>
            </a:r>
            <a:r>
              <a:rPr lang="pt-BR" sz="2800" dirty="0" err="1">
                <a:solidFill>
                  <a:srgbClr val="494949"/>
                </a:solidFill>
              </a:rPr>
              <a:t>Observability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Maintenance</a:t>
            </a:r>
            <a:r>
              <a:rPr lang="pt-BR" sz="2800" dirty="0">
                <a:solidFill>
                  <a:srgbClr val="494949"/>
                </a:solidFill>
              </a:rPr>
              <a:t>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Environment, Configuration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Services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Networking (20%)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Application Design, conceitos sobre Container, Deploy de aplicações, HELM </a:t>
            </a:r>
            <a:r>
              <a:rPr lang="pt-BR" sz="2000" dirty="0" err="1">
                <a:solidFill>
                  <a:srgbClr val="494949"/>
                </a:solidFill>
              </a:rPr>
              <a:t>charts</a:t>
            </a:r>
            <a:r>
              <a:rPr lang="pt-BR" sz="2000" dirty="0">
                <a:solidFill>
                  <a:srgbClr val="494949"/>
                </a:solidFill>
              </a:rPr>
              <a:t>, Application </a:t>
            </a:r>
            <a:r>
              <a:rPr lang="pt-BR" sz="2000" dirty="0" err="1">
                <a:solidFill>
                  <a:srgbClr val="494949"/>
                </a:solidFill>
              </a:rPr>
              <a:t>Observability</a:t>
            </a:r>
            <a:r>
              <a:rPr lang="pt-BR" sz="2000" dirty="0">
                <a:solidFill>
                  <a:srgbClr val="494949"/>
                </a:solidFill>
              </a:rPr>
              <a:t> (monitoramento, inspeção, debug), </a:t>
            </a:r>
            <a:r>
              <a:rPr lang="pt-BR" sz="2000" dirty="0" err="1">
                <a:solidFill>
                  <a:srgbClr val="494949"/>
                </a:solidFill>
              </a:rPr>
              <a:t>health</a:t>
            </a:r>
            <a:r>
              <a:rPr lang="pt-BR" sz="2000" dirty="0">
                <a:solidFill>
                  <a:srgbClr val="494949"/>
                </a:solidFill>
              </a:rPr>
              <a:t> checks, App Environment </a:t>
            </a:r>
            <a:r>
              <a:rPr lang="pt-BR" sz="2000" dirty="0" err="1">
                <a:solidFill>
                  <a:srgbClr val="494949"/>
                </a:solidFill>
              </a:rPr>
              <a:t>configmaps</a:t>
            </a:r>
            <a:r>
              <a:rPr lang="pt-BR" sz="2000" dirty="0">
                <a:solidFill>
                  <a:srgbClr val="494949"/>
                </a:solidFill>
              </a:rPr>
              <a:t>, secrets, RBAC, Custom Resource </a:t>
            </a:r>
            <a:r>
              <a:rPr lang="pt-BR" sz="2000" dirty="0" err="1">
                <a:solidFill>
                  <a:srgbClr val="494949"/>
                </a:solidFill>
              </a:rPr>
              <a:t>Definitions</a:t>
            </a:r>
            <a:r>
              <a:rPr lang="pt-BR" sz="2000" dirty="0">
                <a:solidFill>
                  <a:srgbClr val="494949"/>
                </a:solidFill>
              </a:rPr>
              <a:t>, Network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Services (network policies)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2B3541-F4F4-F403-5DD0-6A71FED7276E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https://www.cncf.io/training/certification/ckad/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42FC84-D4F9-41F6-275C-30CEAC69DC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0637" y="313612"/>
            <a:ext cx="2169576" cy="21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62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C297C-E863-E741-85BE-39E10809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3E46E-E6A5-8FF3-17F7-11537861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Kubernetes and Cloud Security Associate (KCSA)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A6CD5-DE27-8025-BFA7-FCA441116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013406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94949"/>
                </a:solidFill>
              </a:rPr>
              <a:t>Overview of Cloud Native Security</a:t>
            </a:r>
            <a:r>
              <a:rPr lang="pt-BR" sz="2800" dirty="0">
                <a:solidFill>
                  <a:srgbClr val="494949"/>
                </a:solidFill>
              </a:rPr>
              <a:t> (14%)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Cluster Component Security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Security Fundamentals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Threat Model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Platform Security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Compliance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Frameworks (10%)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5AF8AB-83B7-5AF0-6554-0B620D545E14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https://www.cncf.io/training/certification/kcsa/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692A0-77D7-4E10-C7C2-EF84A7FCC3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1002" y="373062"/>
            <a:ext cx="22208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40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CB01-D594-6898-BF55-B969AE11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F7C55-6109-4528-2291-D365932C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Azure Developer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6E9537-ADEA-524A-F247-6A9484E0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635115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soluções de computação do Azure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para armazenamento do Azure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Implementar a segurança do Azure (15-20%)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Monitorar, solucionar problemas e otimizar as soluções do Azure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Conectar e consumir serviços do Azure e serviços de terceiros (20-25%)</a:t>
            </a:r>
          </a:p>
          <a:p>
            <a:r>
              <a:rPr lang="pt-BR" sz="2800" dirty="0">
                <a:solidFill>
                  <a:srgbClr val="494949"/>
                </a:solidFill>
              </a:rPr>
              <a:t>Dicas: Conceitos sobre containers, Azure Container Registry, Azure Container Instance, Azure Container Apps.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BE635E-3C4B-0497-E2A9-2493D0DC0380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https://learn.microsoft.com/pt-br/credentials/certifications/azure-developer</a:t>
            </a:r>
          </a:p>
        </p:txBody>
      </p:sp>
      <p:pic>
        <p:nvPicPr>
          <p:cNvPr id="1026" name="Picture 2" descr="Microsoft Certified: Azure Developer Associate - Credly">
            <a:extLst>
              <a:ext uri="{FF2B5EF4-FFF2-40B4-BE49-F238E27FC236}">
                <a16:creationId xmlns:a16="http://schemas.microsoft.com/office/drawing/2014/main" id="{ACFF0296-8988-9D7F-7783-56552AEB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78" y="287336"/>
            <a:ext cx="2287588" cy="228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471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CAD2-E4D8-B4A7-C30F-43A86518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6C899-74CE-3938-E993-38DF5C53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DevOps Engineer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CCE91-16EB-402E-5E14-73F6FD5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422749"/>
          </a:xfrm>
        </p:spPr>
        <p:txBody>
          <a:bodyPr/>
          <a:lstStyle/>
          <a:p>
            <a:r>
              <a:rPr lang="pt-BR" sz="2700" dirty="0">
                <a:solidFill>
                  <a:srgbClr val="494949"/>
                </a:solidFill>
              </a:rPr>
              <a:t>Possuir a certificação AZ400 + AZ204 ou AZ305</a:t>
            </a:r>
            <a:br>
              <a:rPr lang="pt-BR" sz="2700" dirty="0">
                <a:solidFill>
                  <a:srgbClr val="494949"/>
                </a:solidFill>
              </a:rPr>
            </a:br>
            <a:r>
              <a:rPr lang="pt-BR" sz="27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processos e comunicações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uma estratégia de controle do código-fonte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pipelines de build e release (50 a 55%)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Desenvolver um plano de segurança e conformidade (10 a 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Implementar uma estratégia de instrumentação (5-10%)</a:t>
            </a:r>
          </a:p>
          <a:p>
            <a:r>
              <a:rPr lang="pt-BR" sz="2700" dirty="0">
                <a:solidFill>
                  <a:srgbClr val="494949"/>
                </a:solidFill>
              </a:rPr>
              <a:t>Dicas: Foco principalmente em Azure </a:t>
            </a:r>
            <a:r>
              <a:rPr lang="pt-BR" sz="2700" dirty="0" err="1">
                <a:solidFill>
                  <a:srgbClr val="494949"/>
                </a:solidFill>
              </a:rPr>
              <a:t>DevOps</a:t>
            </a:r>
            <a:r>
              <a:rPr lang="pt-BR" sz="2700" dirty="0">
                <a:solidFill>
                  <a:srgbClr val="494949"/>
                </a:solidFill>
              </a:rPr>
              <a:t> e GitHub </a:t>
            </a:r>
            <a:r>
              <a:rPr lang="pt-BR" sz="2700" dirty="0" err="1">
                <a:solidFill>
                  <a:srgbClr val="494949"/>
                </a:solidFill>
              </a:rPr>
              <a:t>Actions</a:t>
            </a:r>
            <a:r>
              <a:rPr lang="pt-BR" sz="2700" dirty="0">
                <a:solidFill>
                  <a:srgbClr val="494949"/>
                </a:solidFill>
              </a:rPr>
              <a:t>, com possibilidade de questões sobre containers e </a:t>
            </a:r>
            <a:r>
              <a:rPr lang="pt-BR" sz="2700" dirty="0" err="1">
                <a:solidFill>
                  <a:srgbClr val="494949"/>
                </a:solidFill>
              </a:rPr>
              <a:t>Kubernetes</a:t>
            </a:r>
            <a:endParaRPr lang="pt-BR" sz="2700" dirty="0">
              <a:solidFill>
                <a:srgbClr val="494949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CBFEDD-97C7-98DC-760E-0F387604264D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https://learn.microsoft.com/en-us/credentials/certifications/devops-engineer/</a:t>
            </a:r>
          </a:p>
        </p:txBody>
      </p:sp>
      <p:pic>
        <p:nvPicPr>
          <p:cNvPr id="5" name="Imagem 4" descr="Placa azul com letras brancas&#10;&#10;Descrição gerada automaticamente">
            <a:extLst>
              <a:ext uri="{FF2B5EF4-FFF2-40B4-BE49-F238E27FC236}">
                <a16:creationId xmlns:a16="http://schemas.microsoft.com/office/drawing/2014/main" id="{5CAA03D9-C26B-5709-FA94-3F92F1609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62" y="265260"/>
            <a:ext cx="2319174" cy="23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49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B1BD-0E3D-2BCC-0665-1258B7705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FB474-FF4B-5B9E-203B-64ADF08F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dirty="0">
                <a:solidFill>
                  <a:schemeClr val="accent3">
                    <a:lumMod val="75000"/>
                  </a:schemeClr>
                </a:solidFill>
              </a:rPr>
              <a:t>Microsoft Certified: Azure Solutions Architect Expert</a:t>
            </a:r>
            <a:endParaRPr lang="pt-BR" sz="37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817EBA-30DA-EF77-AF9B-E6C357697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4481227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Possuir a certificação AZ104 e AZ305</a:t>
            </a:r>
          </a:p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identity, governance, and monitoring solutions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data storage solutions (20–25%)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business continuity solutions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infrastructure solutions (30–35%)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Conceitos sobre containers, Azure Kubernetes Services, Gerenciamento de segurança, monitoramento, dimensionamento de pods e cluster, Atualização do Cluster, Volumes e armazenamento, Tipos de Redes,</a:t>
            </a:r>
          </a:p>
          <a:p>
            <a:r>
              <a:rPr lang="pt-BR" sz="2400" dirty="0">
                <a:solidFill>
                  <a:srgbClr val="494949"/>
                </a:solidFill>
              </a:rPr>
              <a:t>Ingress e load balancer, compatibilidade de imagens Docker, Azure Container Registry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36C48A-FDA7-BE78-2A1D-C4CE8C14FB97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https://learn.microsoft.com/pt-br/credentials/certifications/azure-solutions-architect/</a:t>
            </a:r>
          </a:p>
        </p:txBody>
      </p:sp>
      <p:pic>
        <p:nvPicPr>
          <p:cNvPr id="2050" name="Picture 2" descr="AZ-305 Azure Solutions Architect: Everthing You Should Know">
            <a:extLst>
              <a:ext uri="{FF2B5EF4-FFF2-40B4-BE49-F238E27FC236}">
                <a16:creationId xmlns:a16="http://schemas.microsoft.com/office/drawing/2014/main" id="{785F1770-7484-9425-49C2-C8B9C6EB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1" y="3362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242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95A1-C2B4-FA8D-C4D8-E3BC7AA9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A248-5911-8C83-79E1-FA15A80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FC10D-5CCC-B053-F6E2-973180B65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2603790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seguras (30%)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resilientes (26%)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de alto desempenho (24%)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 Criação de arquiteturas com custo otimizado 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490B7-1D65-B8E2-3AD6-856396C80C14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https://aws.amazon.com/pt/certification/certified-solutions-architect-associate/</a:t>
            </a:r>
          </a:p>
        </p:txBody>
      </p:sp>
      <p:pic>
        <p:nvPicPr>
          <p:cNvPr id="1026" name="Picture 2" descr="Distintivo AWS Certified Solutions Architect &amp;mdash; Associate">
            <a:extLst>
              <a:ext uri="{FF2B5EF4-FFF2-40B4-BE49-F238E27FC236}">
                <a16:creationId xmlns:a16="http://schemas.microsoft.com/office/drawing/2014/main" id="{F343B1BB-FF48-8C04-168C-03BC70DCB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837" y="418383"/>
            <a:ext cx="2285999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24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0A019-FA75-A6CC-ED47-C6A0DEB0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BD20-43DE-4D1B-4CA8-B6D73DAF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Professional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720-5C37-7930-60CB-943C101EB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3010055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Soluções de design de complexidade organizacional (26%)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Design de novas soluções (29%)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Melhoria contínua das soluções existentes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Aceleração da migração e da modernização da carga de trabalho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CA79AE-0CE0-E05F-5676-923470B8E1D6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https://aws.amazon.com/pt/certification/certified-solutions-architect-professional/</a:t>
            </a:r>
          </a:p>
        </p:txBody>
      </p:sp>
      <p:pic>
        <p:nvPicPr>
          <p:cNvPr id="2050" name="Picture 2" descr="Distintivo AWS Certified Solutions Architect - Professional">
            <a:extLst>
              <a:ext uri="{FF2B5EF4-FFF2-40B4-BE49-F238E27FC236}">
                <a16:creationId xmlns:a16="http://schemas.microsoft.com/office/drawing/2014/main" id="{1F49C46C-6A1A-D44F-5A88-24E1D1DD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47" y="295219"/>
            <a:ext cx="2311192" cy="23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1717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4326-7EB9-E333-2DF1-5DB37AAC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049BE-E133-516C-DAA0-4CB6AC84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Kubernetes - LFS158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9FEBC1-319A-684A-DB7B-1F5CCEFE1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Básico de orquestração de containers com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Principais estruturas e objetos de um cluster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15-20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93468C-A07F-A120-F33A-17A3BC6E5A8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https://training.linuxfoundation.org/training/introduction-to-kubernetes/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CE25492-0387-10DB-A125-DAA32F4E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41838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527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27D9-7197-1F54-6DBD-EE2B47A3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FEE79-3FF3-5BCB-57D9-7C87D40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Scaling Cloud Native Applications with KEDA - LFEL1014</a:t>
            </a:r>
            <a:endParaRPr lang="pt-BR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DC2E6-53EB-CDE9-4CA5-7F7B0C097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>
                <a:solidFill>
                  <a:srgbClr val="494949"/>
                </a:solidFill>
              </a:rPr>
              <a:t>KEDA - 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Escalabilidade de aplicações utilizando métricas customizadas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60-90 minutos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F2F017-984D-6796-4A69-2CF624A116F4}"/>
              </a:ext>
            </a:extLst>
          </p:cNvPr>
          <p:cNvSpPr txBox="1"/>
          <p:nvPr/>
        </p:nvSpPr>
        <p:spPr>
          <a:xfrm>
            <a:off x="402128" y="6176031"/>
            <a:ext cx="1174793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b="1" dirty="0"/>
              <a:t>https://training.linuxfoundation.org/express-learning/scaling-cloud-native-applications-with-keda-lfel1014/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E2A084E-F439-5661-1DE1-02584FB3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3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67F1-AA5B-D3A1-D892-A810647F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B4094-3271-2AD1-F05A-0655A2EA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Getting Started with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LFS148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7861BC-0CD7-0592-E9FC-6A0BCDEC6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Observabilidade</a:t>
            </a:r>
            <a:r>
              <a:rPr lang="pt-BR" sz="3200" dirty="0">
                <a:solidFill>
                  <a:srgbClr val="494949"/>
                </a:solidFill>
              </a:rPr>
              <a:t> e monitoramento de aplicações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8-10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0D4FF-A650-FC01-FA05-4349327CF1C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https://training.linuxfoundation.org/training/getting-started-with-opentelemetry-lfs148/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8A6462-478B-D3B3-C412-18488FCF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289941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02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3934147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802062"/>
            <a:ext cx="1905000" cy="19050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A06F26B8-365D-D997-ED41-5D7D50D10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342" y="5707062"/>
            <a:ext cx="2052933" cy="6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483A-F91E-1101-8DA6-1E18D9E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669DC-EB44-25FF-3749-DC796D4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Istio - LFS144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8635BB-3145-7103-44F3-1A769FDDE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Istio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 </a:t>
            </a:r>
            <a:r>
              <a:rPr lang="pt-BR" sz="3200" dirty="0" err="1">
                <a:solidFill>
                  <a:srgbClr val="494949"/>
                </a:solidFill>
              </a:rPr>
              <a:t>Mesh</a:t>
            </a:r>
            <a:r>
              <a:rPr lang="pt-BR" sz="3200" dirty="0">
                <a:solidFill>
                  <a:srgbClr val="494949"/>
                </a:solidFill>
              </a:rPr>
              <a:t>, comunicação entre microsserviços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20-25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7BD029-6955-B6C9-9A80-EC8B06C12FE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https://training.linuxfoundation.org/training/introduction-to-istio-lfs144/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704D78E-9983-E796-BD4F-9B54D5EC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49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34F8-A6C5-2153-8E3B-6758D587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4167-5106-6FB3-AEBC-CC5C1815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GitOps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LFS169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0361C-0A99-8726-A410-ADF7A376C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Aborda o uso de projetos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como </a:t>
            </a:r>
            <a:r>
              <a:rPr lang="pt-BR" sz="3200" b="1" dirty="0">
                <a:solidFill>
                  <a:srgbClr val="494949"/>
                </a:solidFill>
              </a:rPr>
              <a:t>Argo CD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Flux 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 </a:t>
            </a:r>
            <a:r>
              <a:rPr lang="pt-BR" sz="3200" dirty="0" err="1">
                <a:solidFill>
                  <a:srgbClr val="494949"/>
                </a:solidFill>
              </a:rPr>
              <a:t>Mesh</a:t>
            </a:r>
            <a:r>
              <a:rPr lang="pt-BR" sz="3200" dirty="0">
                <a:solidFill>
                  <a:srgbClr val="494949"/>
                </a:solidFill>
              </a:rPr>
              <a:t>, comunicação entre microsserviços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20-25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B172AA-0B08-5A37-8C76-DE9840F373D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https://training.linuxfoundation.org/training/introduction-to-gitops-lfs169/</a:t>
            </a: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8A7FA29-AF24-4A40-8FAA-31F4F05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71" y="304656"/>
            <a:ext cx="2517697" cy="2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99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1B8F-19DE-9BE4-A8B4-432196E5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0807E-36AC-8AD9-3F50-B871AC9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CCC6BF0-D6FB-00C3-C219-12D490A4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148118-11A6-1B8E-1760-D0907FD6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39A6826-272E-D6C6-4A96-33E9A1F32D57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github.com/renatogroffe/CertificacoesKubernetes_DevOpsExperience-2025-01</a:t>
            </a:r>
          </a:p>
        </p:txBody>
      </p:sp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D5B5BB8C-0BF7-4E33-270E-42B13301B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879" y="1326168"/>
            <a:ext cx="2157193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409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07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437" y="1211262"/>
            <a:ext cx="7848600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Instrutor autorizado Microsoft (MCT), AWS e NVIDIA na Ka Solution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universitário na UNIVILLE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Walter Coan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https://www.waltercoan.com.br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to em preto e branco de homem com óculos de grau&#10;&#10;Descrição gerada automaticamente">
            <a:extLst>
              <a:ext uri="{FF2B5EF4-FFF2-40B4-BE49-F238E27FC236}">
                <a16:creationId xmlns:a16="http://schemas.microsoft.com/office/drawing/2014/main" id="{2953D49F-2520-9C1F-DE3E-6F395279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10" y="685239"/>
            <a:ext cx="2182638" cy="21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Participe de nossas iniciativas gratuitas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FB8779B3-73CC-6E2D-176A-FE27BD34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497262"/>
            <a:ext cx="2362200" cy="2362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D8B22-7603-A627-207A-9628AA02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37" y="1363662"/>
            <a:ext cx="2113260" cy="1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https://bit.ly/canaldotnet-whatsapp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Autofit/>
          </a:bodyPr>
          <a:lstStyle/>
          <a:p>
            <a:pPr algn="l"/>
            <a:r>
              <a:rPr lang="pt-PT" sz="3600" b="1" dirty="0">
                <a:solidFill>
                  <a:schemeClr val="bg2">
                    <a:lumMod val="25000"/>
                  </a:schemeClr>
                </a:solidFill>
              </a:rPr>
              <a:t>Participe também no WhatsApp (Grupo de Divulgação)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EBD77D-D742-3D0A-1CA8-A7B0424FE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37" y="1240195"/>
            <a:ext cx="1329991" cy="1337591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F844DBDF-70CF-1855-457A-BC1978C2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7" y="3506530"/>
            <a:ext cx="2437997" cy="2437997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B1554A7-6563-DC89-75D8-57975CC8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3" b="3"/>
          <a:stretch/>
        </p:blipFill>
        <p:spPr>
          <a:xfrm>
            <a:off x="8123237" y="1352239"/>
            <a:ext cx="1185191" cy="1185191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078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8C504E-4007-22AA-1FF2-D4717856C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99FCB7-04B9-5761-1804-E77361B00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github.com/renatogroffe/CertificacoesKubernetes_DevOpsExperience-2025-01</a:t>
            </a:r>
          </a:p>
        </p:txBody>
      </p:sp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8398E384-91F5-662A-3DAB-E030B2966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879" y="1326168"/>
            <a:ext cx="2157193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19205"/>
            <a:ext cx="118109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CNCF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AWS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Certificações/treinamentos gratuitos Linux Foundation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3C2B92-AD53-46D6-6863-C8D2150D3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DF4E7B-ECF7-E13E-4A67-9AF40F6A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EC3D-B183-333E-31A7-730DA33B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960F9-6D1B-ADCA-45BE-A94EF8B6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and Cloud Native Associate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F59FEB-BB4F-E7D6-0C80-AC391ED75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96012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Prova introdutória da CNCF (teórico)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Kubernetes Fundamentals (46%)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</a:t>
            </a:r>
            <a:r>
              <a:rPr lang="pt-BR" sz="3200" dirty="0" err="1">
                <a:solidFill>
                  <a:srgbClr val="494949"/>
                </a:solidFill>
              </a:rPr>
              <a:t>Orchestration</a:t>
            </a:r>
            <a:r>
              <a:rPr lang="pt-BR" sz="3200" dirty="0">
                <a:solidFill>
                  <a:srgbClr val="494949"/>
                </a:solidFill>
              </a:rPr>
              <a:t>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Architecture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</a:t>
            </a:r>
            <a:r>
              <a:rPr lang="pt-BR" sz="3200" dirty="0" err="1">
                <a:solidFill>
                  <a:srgbClr val="494949"/>
                </a:solidFill>
              </a:rPr>
              <a:t>Observability</a:t>
            </a:r>
            <a:r>
              <a:rPr lang="pt-BR" sz="3200" dirty="0">
                <a:solidFill>
                  <a:srgbClr val="494949"/>
                </a:solidFill>
              </a:rPr>
              <a:t> (8%)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Application Delivery (8%)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CNCF Ecosystem, Cloud Native Concepts, Virtualização, </a:t>
            </a:r>
            <a:r>
              <a:rPr lang="pt-BR" sz="2000" dirty="0" err="1">
                <a:solidFill>
                  <a:srgbClr val="494949"/>
                </a:solidFill>
              </a:rPr>
              <a:t>Containerização</a:t>
            </a:r>
            <a:r>
              <a:rPr lang="pt-BR" sz="2000" dirty="0">
                <a:solidFill>
                  <a:srgbClr val="494949"/>
                </a:solidFill>
              </a:rPr>
              <a:t> e Orquestração, DevOps,  Kubernetes Topics/Commands, Linux Fundamental, Conceitos básicos de nuvem,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79DE41-1FE8-67ED-B9A8-EA49287B1B7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https://www.cncf.io/training/certification/kcna/</a:t>
            </a:r>
          </a:p>
        </p:txBody>
      </p:sp>
      <p:pic>
        <p:nvPicPr>
          <p:cNvPr id="4" name="Picture 2" descr="KCNA: Kubernetes and Cloud Native Associate badge image. Certification. Foundational level. Issued by The Linux Foundation">
            <a:extLst>
              <a:ext uri="{FF2B5EF4-FFF2-40B4-BE49-F238E27FC236}">
                <a16:creationId xmlns:a16="http://schemas.microsoft.com/office/drawing/2014/main" id="{29E0560A-5A9A-4057-D349-6D443E21A5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176" y="40353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001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B6BAE-EA2C-F007-1C6C-E3873B23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5958-33EC-B9DE-A529-5C4B1A48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Administrator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2ACCC8-7C51-A91D-F501-3318B2CD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Cluster Architecture, Installation &amp; Configuration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Workloads &amp; Scheduling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Services &amp; Networking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Storage (10%)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Troubleshooting (30%)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Instalação de um Cluster, Kubernetes Topics/Commands, RBAC, Services, </a:t>
            </a:r>
            <a:r>
              <a:rPr lang="pt-BR" sz="2000" dirty="0" err="1">
                <a:solidFill>
                  <a:srgbClr val="494949"/>
                </a:solidFill>
              </a:rPr>
              <a:t>etcd</a:t>
            </a:r>
            <a:r>
              <a:rPr lang="pt-BR" sz="2000" dirty="0">
                <a:solidFill>
                  <a:srgbClr val="494949"/>
                </a:solidFill>
              </a:rPr>
              <a:t>, Deployments, Rolling Out, </a:t>
            </a:r>
            <a:r>
              <a:rPr lang="pt-BR" sz="2000" dirty="0" err="1">
                <a:solidFill>
                  <a:srgbClr val="494949"/>
                </a:solidFill>
              </a:rPr>
              <a:t>Scalling</a:t>
            </a:r>
            <a:r>
              <a:rPr lang="pt-BR" sz="2000" dirty="0">
                <a:solidFill>
                  <a:srgbClr val="494949"/>
                </a:solidFill>
              </a:rPr>
              <a:t>, </a:t>
            </a:r>
            <a:r>
              <a:rPr lang="pt-BR" sz="2000" dirty="0" err="1">
                <a:solidFill>
                  <a:srgbClr val="494949"/>
                </a:solidFill>
              </a:rPr>
              <a:t>ConfigMap</a:t>
            </a:r>
            <a:r>
              <a:rPr lang="pt-BR" sz="2000" dirty="0">
                <a:solidFill>
                  <a:srgbClr val="494949"/>
                </a:solidFill>
              </a:rPr>
              <a:t>, Secrets, Scheduling (resource request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limits), Networking, Storage, Troubleshooting (logs, falhas no cluster, nodes, pods), </a:t>
            </a:r>
            <a:r>
              <a:rPr lang="pt-BR" sz="2000" dirty="0" err="1">
                <a:solidFill>
                  <a:srgbClr val="494949"/>
                </a:solidFill>
              </a:rPr>
              <a:t>shell</a:t>
            </a:r>
            <a:r>
              <a:rPr lang="pt-BR" sz="2000" dirty="0">
                <a:solidFill>
                  <a:srgbClr val="494949"/>
                </a:solidFill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26850D-3C82-BEF8-F43B-91E1C6BAAEF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3817EB-25FA-3FDF-619B-55BA29F7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6837" y="295274"/>
            <a:ext cx="2068020" cy="19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8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2423</TotalTime>
  <Words>1835</Words>
  <Application>Microsoft Office PowerPoint</Application>
  <PresentationFormat>Personalizar</PresentationFormat>
  <Paragraphs>251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Certificações em Kubernetes Exames oficiais e de cloud providers, iniciativas gratuitas...</vt:lpstr>
      <vt:lpstr>Renato Groffe</vt:lpstr>
      <vt:lpstr>Walter Coan</vt:lpstr>
      <vt:lpstr>Participe de nossas iniciativas gratuitas</vt:lpstr>
      <vt:lpstr>Participe também no WhatsApp (Grupo de Divulgação)</vt:lpstr>
      <vt:lpstr>Conteúdos desta apresentação</vt:lpstr>
      <vt:lpstr>Agenda</vt:lpstr>
      <vt:lpstr>Certified Kubernetes and Cloud Native Associate</vt:lpstr>
      <vt:lpstr>Certified Kubernetes Administrator</vt:lpstr>
      <vt:lpstr>Certified Kubernetes Application Developer (CKAD)</vt:lpstr>
      <vt:lpstr>Kubernetes and Cloud Security Associate (KCSA)</vt:lpstr>
      <vt:lpstr>Microsoft Certified: Azure Developer Associate</vt:lpstr>
      <vt:lpstr>Microsoft Certified: DevOps Engineer</vt:lpstr>
      <vt:lpstr>Microsoft Certified: Azure Solutions Architect Expert</vt:lpstr>
      <vt:lpstr>AWS Certified Solutions Architect – Associate</vt:lpstr>
      <vt:lpstr>AWS Certified Solutions Architect – Professional</vt:lpstr>
      <vt:lpstr>Introduction to Kubernetes - LFS158</vt:lpstr>
      <vt:lpstr>Scaling Cloud Native Applications with KEDA - LFEL1014</vt:lpstr>
      <vt:lpstr>Getting Started with OpenTelemetry - LFS148</vt:lpstr>
      <vt:lpstr>Introduction to Istio - LFS144</vt:lpstr>
      <vt:lpstr>Introduction to GitOps - LFS169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506</cp:revision>
  <dcterms:created xsi:type="dcterms:W3CDTF">2016-08-05T22:03:34Z</dcterms:created>
  <dcterms:modified xsi:type="dcterms:W3CDTF">2025-01-30T18:47:29Z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